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24"/>
  </p:notesMasterIdLst>
  <p:sldIdLst>
    <p:sldId id="327" r:id="rId6"/>
    <p:sldId id="318" r:id="rId7"/>
    <p:sldId id="325" r:id="rId8"/>
    <p:sldId id="288" r:id="rId9"/>
    <p:sldId id="324" r:id="rId10"/>
    <p:sldId id="343" r:id="rId11"/>
    <p:sldId id="328" r:id="rId12"/>
    <p:sldId id="329" r:id="rId13"/>
    <p:sldId id="330" r:id="rId14"/>
    <p:sldId id="331" r:id="rId15"/>
    <p:sldId id="332" r:id="rId16"/>
    <p:sldId id="334" r:id="rId17"/>
    <p:sldId id="336" r:id="rId18"/>
    <p:sldId id="338" r:id="rId19"/>
    <p:sldId id="339" r:id="rId20"/>
    <p:sldId id="340" r:id="rId21"/>
    <p:sldId id="341" r:id="rId22"/>
    <p:sldId id="342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80AE308-7A22-304F-4E1B-351850B9AF86}" name="Agnieszka Gęsikowska" initials="AG" userId="S::agesikowska@databout.pl::da2e9a08-6989-4f7a-b59d-2536553c6f1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ryga Bartosz" initials="UB" lastIdx="27" clrIdx="0">
    <p:extLst>
      <p:ext uri="{19B8F6BF-5375-455C-9EA6-DF929625EA0E}">
        <p15:presenceInfo xmlns:p15="http://schemas.microsoft.com/office/powerpoint/2012/main" userId="S-1-5-21-114579573-3725427031-314597805-19995" providerId="AD"/>
      </p:ext>
    </p:extLst>
  </p:cmAuthor>
  <p:cmAuthor id="2" name="Wierzchowska Sławomira" initials="WS" lastIdx="3" clrIdx="1">
    <p:extLst>
      <p:ext uri="{19B8F6BF-5375-455C-9EA6-DF929625EA0E}">
        <p15:presenceInfo xmlns:p15="http://schemas.microsoft.com/office/powerpoint/2012/main" userId="S-1-5-21-114579573-3725427031-314597805-15285" providerId="AD"/>
      </p:ext>
    </p:extLst>
  </p:cmAuthor>
  <p:cmAuthor id="3" name="Ola Bilczyńska" initials="OB" lastIdx="2" clrIdx="2">
    <p:extLst>
      <p:ext uri="{19B8F6BF-5375-455C-9EA6-DF929625EA0E}">
        <p15:presenceInfo xmlns:p15="http://schemas.microsoft.com/office/powerpoint/2012/main" userId="S::obilczynska@databout.pl::18d2b49e-b0fe-4e5d-9202-9cd9ea56cd1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97B"/>
    <a:srgbClr val="5A3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951" autoAdjust="0"/>
    <p:restoredTop sz="92896" autoAdjust="0"/>
  </p:normalViewPr>
  <p:slideViewPr>
    <p:cSldViewPr snapToGrid="0">
      <p:cViewPr varScale="1">
        <p:scale>
          <a:sx n="104" d="100"/>
          <a:sy n="104" d="100"/>
        </p:scale>
        <p:origin x="1422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16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D5DF4-88CE-472F-85A4-437ED11676DE}" type="datetimeFigureOut">
              <a:rPr lang="pl-PL" smtClean="0"/>
              <a:t>01.03.2023</a:t>
            </a:fld>
            <a:endParaRPr lang="pl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B1E4F-59A9-44FC-B8DC-0CA874A09A65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1057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2B1E4F-59A9-44FC-B8DC-0CA874A09A65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4482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8C31EB7-0B82-464F-A749-FBC43BD2CE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74" y="2442138"/>
            <a:ext cx="6366852" cy="1973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46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X_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8C31EB7-0B82-464F-A749-FBC43BD2CE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909" y="2694892"/>
            <a:ext cx="4736181" cy="1468216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7CFC6C46-DBA8-4707-AF41-C1686E66F23E}"/>
              </a:ext>
            </a:extLst>
          </p:cNvPr>
          <p:cNvSpPr txBox="1">
            <a:spLocks/>
          </p:cNvSpPr>
          <p:nvPr userDrawn="1"/>
        </p:nvSpPr>
        <p:spPr>
          <a:xfrm>
            <a:off x="1142999" y="5803821"/>
            <a:ext cx="6858000" cy="350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400" dirty="0" err="1"/>
              <a:t>it’s</a:t>
            </a:r>
            <a:r>
              <a:rPr lang="pl-PL" sz="1400" dirty="0"/>
              <a:t> </a:t>
            </a:r>
            <a:r>
              <a:rPr lang="pl-PL" sz="1400" dirty="0" err="1"/>
              <a:t>all</a:t>
            </a:r>
            <a:r>
              <a:rPr lang="pl-PL" sz="1400" dirty="0"/>
              <a:t> </a:t>
            </a:r>
            <a:r>
              <a:rPr lang="pl-PL" sz="1400" dirty="0" err="1"/>
              <a:t>about</a:t>
            </a:r>
            <a:r>
              <a:rPr lang="pl-PL" sz="1400" dirty="0"/>
              <a:t> data!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27534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602707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6588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581BDC-80BB-4CEE-A4F7-62D9914F3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4AB01-4422-4B03-94BB-8DF46143688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0E9165B-67F8-4DA2-B53F-341E3C9875F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8650" y="1808729"/>
            <a:ext cx="7886700" cy="42642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6652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581BDC-80BB-4CEE-A4F7-62D9914F3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4AB01-4422-4B03-94BB-8DF46143688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0E9165B-67F8-4DA2-B53F-341E3C9875F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24350" y="1319843"/>
            <a:ext cx="4190999" cy="4451230"/>
          </a:xfrm>
        </p:spPr>
        <p:txBody>
          <a:bodyPr/>
          <a:lstStyle>
            <a:lvl1pPr marL="534988" indent="-449263">
              <a:lnSpc>
                <a:spcPct val="100000"/>
              </a:lnSpc>
              <a:defRPr/>
            </a:lvl1pPr>
            <a:lvl2pPr marL="896938" indent="-361950">
              <a:lnSpc>
                <a:spcPct val="100000"/>
              </a:lnSpc>
              <a:defRPr/>
            </a:lvl2pPr>
            <a:lvl3pPr indent="0">
              <a:lnSpc>
                <a:spcPct val="100000"/>
              </a:lnSpc>
              <a:defRPr/>
            </a:lvl3pPr>
            <a:lvl4pPr indent="0">
              <a:lnSpc>
                <a:spcPct val="100000"/>
              </a:lnSpc>
              <a:defRPr/>
            </a:lvl4pPr>
            <a:lvl5pPr indent="0"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l-PL" dirty="0"/>
          </a:p>
        </p:txBody>
      </p:sp>
      <p:pic>
        <p:nvPicPr>
          <p:cNvPr id="6" name="Picture 5" descr="A picture containing flying, kite, light, wire&#10;&#10;Description automatically generated">
            <a:extLst>
              <a:ext uri="{FF2B5EF4-FFF2-40B4-BE49-F238E27FC236}">
                <a16:creationId xmlns:a16="http://schemas.microsoft.com/office/drawing/2014/main" id="{EDEBD74E-A78A-4915-B330-3B41D8BA73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5" t="20588" r="10229"/>
          <a:stretch/>
        </p:blipFill>
        <p:spPr>
          <a:xfrm rot="16200000">
            <a:off x="-24059" y="730587"/>
            <a:ext cx="5508142" cy="54600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01" y="2922193"/>
            <a:ext cx="3327889" cy="7218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9185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16CEE-5F5D-4CAD-921F-03DFFBEFE4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4AB01-4422-4B03-94BB-8DF46143688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6599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Image_u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FE5F70-1DE0-4F21-A512-53A45C6CAD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94AB01-4422-4B03-94BB-8DF46143688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9693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D9BB6B-C331-451F-AB66-659FDC1B63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4AB01-4422-4B03-94BB-8DF46143688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925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_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8C31EB7-0B82-464F-A749-FBC43BD2CE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909" y="2694892"/>
            <a:ext cx="4736181" cy="1468216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7CFC6C46-DBA8-4707-AF41-C1686E66F23E}"/>
              </a:ext>
            </a:extLst>
          </p:cNvPr>
          <p:cNvSpPr txBox="1">
            <a:spLocks/>
          </p:cNvSpPr>
          <p:nvPr userDrawn="1"/>
        </p:nvSpPr>
        <p:spPr>
          <a:xfrm>
            <a:off x="1142999" y="5803821"/>
            <a:ext cx="6858000" cy="350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400" dirty="0" err="1"/>
              <a:t>it’s</a:t>
            </a:r>
            <a:r>
              <a:rPr lang="pl-PL" sz="1400" dirty="0"/>
              <a:t> </a:t>
            </a:r>
            <a:r>
              <a:rPr lang="pl-PL" sz="1400" dirty="0" err="1"/>
              <a:t>all</a:t>
            </a:r>
            <a:r>
              <a:rPr lang="pl-PL" sz="1400" dirty="0"/>
              <a:t> </a:t>
            </a:r>
            <a:r>
              <a:rPr lang="pl-PL" sz="1400" dirty="0" err="1"/>
              <a:t>about</a:t>
            </a:r>
            <a:r>
              <a:rPr lang="pl-PL" sz="1400" dirty="0"/>
              <a:t> data!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81211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581BDC-80BB-4CEE-A4F7-62D9914F3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4AB01-4422-4B03-94BB-8DF46143688E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E0E9165B-67F8-4DA2-B53F-341E3C9875F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324350" y="1319843"/>
            <a:ext cx="4190999" cy="4451230"/>
          </a:xfrm>
        </p:spPr>
        <p:txBody>
          <a:bodyPr/>
          <a:lstStyle>
            <a:lvl1pPr marL="534988" indent="-449263">
              <a:lnSpc>
                <a:spcPct val="100000"/>
              </a:lnSpc>
              <a:defRPr/>
            </a:lvl1pPr>
            <a:lvl2pPr marL="896938" indent="-361950">
              <a:lnSpc>
                <a:spcPct val="100000"/>
              </a:lnSpc>
              <a:defRPr/>
            </a:lvl2pPr>
            <a:lvl3pPr indent="0">
              <a:lnSpc>
                <a:spcPct val="100000"/>
              </a:lnSpc>
              <a:defRPr/>
            </a:lvl3pPr>
            <a:lvl4pPr indent="0">
              <a:lnSpc>
                <a:spcPct val="100000"/>
              </a:lnSpc>
              <a:defRPr/>
            </a:lvl4pPr>
            <a:lvl5pPr indent="0"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l-PL" dirty="0"/>
          </a:p>
        </p:txBody>
      </p:sp>
      <p:pic>
        <p:nvPicPr>
          <p:cNvPr id="6" name="Picture 5" descr="A picture containing flying, kite, light, wire&#10;&#10;Description automatically generated">
            <a:extLst>
              <a:ext uri="{FF2B5EF4-FFF2-40B4-BE49-F238E27FC236}">
                <a16:creationId xmlns:a16="http://schemas.microsoft.com/office/drawing/2014/main" id="{EDEBD74E-A78A-4915-B330-3B41D8BA73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5" t="20588" r="10229"/>
          <a:stretch/>
        </p:blipFill>
        <p:spPr>
          <a:xfrm rot="16200000">
            <a:off x="-24059" y="730587"/>
            <a:ext cx="5508142" cy="54600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01" y="2922193"/>
            <a:ext cx="3327889" cy="72180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0025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497B">
            <a:alpha val="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21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02921"/>
            <a:ext cx="7886700" cy="4374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C94AB01-4422-4B03-94BB-8DF46143688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5850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2" r:id="rId3"/>
    <p:sldLayoutId id="2147483674" r:id="rId4"/>
    <p:sldLayoutId id="2147483666" r:id="rId5"/>
    <p:sldLayoutId id="2147483673" r:id="rId6"/>
    <p:sldLayoutId id="2147483667" r:id="rId7"/>
    <p:sldLayoutId id="2147483672" r:id="rId8"/>
    <p:sldLayoutId id="2147483693" r:id="rId9"/>
    <p:sldLayoutId id="2147483694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Tx/>
        <a:buFont typeface="Museo 700" panose="02000000000000000000" pitchFamily="50" charset="-18"/>
        <a:buChar char="+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Museo 700" panose="02000000000000000000" pitchFamily="50" charset="-18"/>
        <a:buChar char="+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Museo 700" panose="02000000000000000000" pitchFamily="50" charset="-18"/>
        <a:buChar char="+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Museo 700" panose="02000000000000000000" pitchFamily="50" charset="-18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Museo 700" panose="02000000000000000000" pitchFamily="50" charset="-18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mailto:konsultacje408@databout.pl" TargetMode="Externa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 10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912209CB-3E4C-43AE-B507-08269FAE8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21040" y="0"/>
            <a:ext cx="822960" cy="1097280"/>
            <a:chOff x="11094720" y="0"/>
            <a:chExt cx="1097280" cy="1097280"/>
          </a:xfrm>
        </p:grpSpPr>
        <p:sp>
          <p:nvSpPr>
            <p:cNvPr id="104" name="Isosceles Triangle 103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7BCB7912-FEA6-4C89-8E9B-D95EF1564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pole tekstowe 4">
            <a:extLst>
              <a:ext uri="{FF2B5EF4-FFF2-40B4-BE49-F238E27FC236}">
                <a16:creationId xmlns:a16="http://schemas.microsoft.com/office/drawing/2014/main" id="{9E054216-C2D6-2E48-4C1B-E9F56CAA31C1}"/>
              </a:ext>
            </a:extLst>
          </p:cNvPr>
          <p:cNvSpPr txBox="1"/>
          <p:nvPr/>
        </p:nvSpPr>
        <p:spPr>
          <a:xfrm>
            <a:off x="482600" y="2468333"/>
            <a:ext cx="8081273" cy="29941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OPRACOWANIE DOKUMENTACJI PROJEKTOWEJ DLA ZADANIA PN.:</a:t>
            </a:r>
            <a:br>
              <a:rPr lang="en-US" sz="1700" dirty="0"/>
            </a:br>
            <a:r>
              <a:rPr lang="pl-PL" sz="1700" dirty="0"/>
              <a:t> </a:t>
            </a:r>
            <a:br>
              <a:rPr lang="pl-PL" sz="1700" dirty="0"/>
            </a:br>
            <a:r>
              <a:rPr lang="pl-PL" sz="1700" dirty="0"/>
              <a:t> „Prace na linii kolejowej 408 i 409 na odcinku Szczecin Główny – Szczecin Gumieńce – granica państwa, etap I: linie kolejowe nr 408 i 409” </a:t>
            </a:r>
            <a:br>
              <a:rPr lang="pl-PL" sz="1700" dirty="0"/>
            </a:br>
            <a:r>
              <a:rPr lang="pl-PL" sz="1700" dirty="0"/>
              <a:t>w ramach projektu </a:t>
            </a:r>
            <a:br>
              <a:rPr lang="pl-PL" sz="1700" dirty="0"/>
            </a:br>
            <a:r>
              <a:rPr lang="pl-PL" sz="1700" dirty="0"/>
              <a:t>„Prace przygotowawcze dla wybranych projektów sieci TEN-T”</a:t>
            </a:r>
          </a:p>
        </p:txBody>
      </p:sp>
      <p:sp>
        <p:nvSpPr>
          <p:cNvPr id="107" name="Isosceles Triangle 106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628518" y="5230015"/>
            <a:ext cx="2017580" cy="760545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60240" y="578940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3444CB6-E6C3-FE87-FE5D-DE3FD90E8A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7942" r="4115" b="14303"/>
          <a:stretch/>
        </p:blipFill>
        <p:spPr>
          <a:xfrm>
            <a:off x="2480277" y="515263"/>
            <a:ext cx="4183443" cy="883507"/>
          </a:xfrm>
          <a:prstGeom prst="rect">
            <a:avLst/>
          </a:prstGeom>
        </p:spPr>
      </p:pic>
      <p:sp>
        <p:nvSpPr>
          <p:cNvPr id="70" name="Content Placeholder 2">
            <a:extLst>
              <a:ext uri="{FF2B5EF4-FFF2-40B4-BE49-F238E27FC236}">
                <a16:creationId xmlns:a16="http://schemas.microsoft.com/office/drawing/2014/main" id="{469A53D1-1C63-413C-83ED-EF9F916715C9}"/>
              </a:ext>
            </a:extLst>
          </p:cNvPr>
          <p:cNvSpPr txBox="1">
            <a:spLocks/>
          </p:cNvSpPr>
          <p:nvPr/>
        </p:nvSpPr>
        <p:spPr>
          <a:xfrm>
            <a:off x="482600" y="1782981"/>
            <a:ext cx="8178799" cy="4393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Museo 700" panose="02000000000000000000" pitchFamily="50" charset="-18"/>
              <a:buChar char="+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useo 700" panose="02000000000000000000" pitchFamily="50" charset="-18"/>
              <a:buChar char="+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useo 700" panose="02000000000000000000" pitchFamily="50" charset="-18"/>
              <a:buChar char="+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useo 700" panose="02000000000000000000" pitchFamily="50" charset="-18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useo 700" panose="02000000000000000000" pitchFamily="50" charset="-18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700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49CA8B8-DE8D-D5C8-26BC-F3DB0D5073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284" y="5758676"/>
            <a:ext cx="1799590" cy="31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037909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40A4DEA-BBAE-4118-AB0D-D03AD8D07238}"/>
              </a:ext>
            </a:extLst>
          </p:cNvPr>
          <p:cNvSpPr txBox="1">
            <a:spLocks/>
          </p:cNvSpPr>
          <p:nvPr/>
        </p:nvSpPr>
        <p:spPr>
          <a:xfrm>
            <a:off x="482600" y="321734"/>
            <a:ext cx="7838440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ZAGOSPODAROWANIA TERENU 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Szczecin: Przebudowa wiaduktu kolejowego w km 0+905 LK 432</a:t>
            </a:r>
          </a:p>
        </p:txBody>
      </p: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912209CB-3E4C-43AE-B507-08269FAE8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21040" y="0"/>
            <a:ext cx="822960" cy="1097280"/>
            <a:chOff x="11094720" y="0"/>
            <a:chExt cx="1097280" cy="1097280"/>
          </a:xfrm>
        </p:grpSpPr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7BCB7912-FEA6-4C89-8E9B-D95EF1564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9" name="Isosceles Triangle 1038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628518" y="5230015"/>
            <a:ext cx="2017580" cy="760545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60240" y="578940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0A0B114D-8199-457B-9126-153557DFF6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603999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C94AB01-4422-4B03-94BB-8DF46143688E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 defTabSz="914400">
                <a:spcAft>
                  <a:spcPts val="600"/>
                </a:spcAft>
              </a:pPr>
              <a:t>10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FAD6E34-D4F6-45A4-A6C4-E0304D554786}"/>
              </a:ext>
            </a:extLst>
          </p:cNvPr>
          <p:cNvSpPr txBox="1">
            <a:spLocks/>
          </p:cNvSpPr>
          <p:nvPr/>
        </p:nvSpPr>
        <p:spPr>
          <a:xfrm>
            <a:off x="-1190246" y="979135"/>
            <a:ext cx="7731579" cy="53314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Museo 700" panose="02000000000000000000" pitchFamily="50" charset="-18"/>
              <a:buChar char="+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useo 700" panose="02000000000000000000" pitchFamily="50" charset="-18"/>
              <a:buChar char="+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useo 700" panose="02000000000000000000" pitchFamily="50" charset="-18"/>
              <a:buChar char="+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useo 700" panose="02000000000000000000" pitchFamily="50" charset="-18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useo 700" panose="02000000000000000000" pitchFamily="50" charset="-18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l-PL" sz="1800" dirty="0"/>
          </a:p>
          <a:p>
            <a:pPr algn="just">
              <a:buFont typeface="Arial" panose="020B0604020202020204" pitchFamily="34" charset="0"/>
              <a:buChar char="•"/>
            </a:pPr>
            <a:endParaRPr lang="pl-PL" sz="1800" dirty="0"/>
          </a:p>
          <a:p>
            <a:pPr algn="just">
              <a:buFont typeface="Arial" panose="020B0604020202020204" pitchFamily="34" charset="0"/>
              <a:buChar char="•"/>
            </a:pPr>
            <a:endParaRPr lang="pl-PL" sz="1800" dirty="0"/>
          </a:p>
          <a:p>
            <a:pPr algn="just">
              <a:buFont typeface="Arial" panose="020B0604020202020204" pitchFamily="34" charset="0"/>
              <a:buChar char="•"/>
            </a:pPr>
            <a:endParaRPr lang="pl-PL" sz="1800" dirty="0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5303C39B-BBBE-6C67-4505-93C84F0F87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09" y="9103"/>
            <a:ext cx="1443791" cy="360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46FAE44-1A72-8E49-A469-82EFE8E75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82" y="1297275"/>
            <a:ext cx="8067617" cy="5078734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85D5AA18-D2E4-AB4E-5F0D-D8D22CBF9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6607" y="5515890"/>
            <a:ext cx="2124792" cy="86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27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40A4DEA-BBAE-4118-AB0D-D03AD8D07238}"/>
              </a:ext>
            </a:extLst>
          </p:cNvPr>
          <p:cNvSpPr txBox="1">
            <a:spLocks/>
          </p:cNvSpPr>
          <p:nvPr/>
        </p:nvSpPr>
        <p:spPr>
          <a:xfrm>
            <a:off x="482600" y="321734"/>
            <a:ext cx="7838440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ZAGOSPODAROWANIA TERENU 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Szczecin, Stacja Szczecin Wzgórze Hetmańskie, ul. </a:t>
            </a:r>
            <a:r>
              <a:rPr lang="pl-PL" sz="1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Milczańska</a:t>
            </a:r>
            <a:endParaRPr lang="pl-PL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912209CB-3E4C-43AE-B507-08269FAE8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21040" y="0"/>
            <a:ext cx="822960" cy="1097280"/>
            <a:chOff x="11094720" y="0"/>
            <a:chExt cx="1097280" cy="1097280"/>
          </a:xfrm>
        </p:grpSpPr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7BCB7912-FEA6-4C89-8E9B-D95EF1564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9" name="Isosceles Triangle 1038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628518" y="5230015"/>
            <a:ext cx="2017580" cy="760545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60240" y="578940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0A0B114D-8199-457B-9126-153557DFF6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603999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C94AB01-4422-4B03-94BB-8DF46143688E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 defTabSz="914400">
                <a:spcAft>
                  <a:spcPts val="600"/>
                </a:spcAft>
              </a:pPr>
              <a:t>11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5303C39B-BBBE-6C67-4505-93C84F0F87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09" y="9103"/>
            <a:ext cx="1443791" cy="360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E458CF6-4070-A5E0-90CC-5C4B41FD8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18" y="1925999"/>
            <a:ext cx="8536763" cy="3006001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EAFDC7F6-813F-9CD3-9307-BEF78C385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2390" y="4071881"/>
            <a:ext cx="2124792" cy="86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40A4DEA-BBAE-4118-AB0D-D03AD8D07238}"/>
              </a:ext>
            </a:extLst>
          </p:cNvPr>
          <p:cNvSpPr txBox="1">
            <a:spLocks/>
          </p:cNvSpPr>
          <p:nvPr/>
        </p:nvSpPr>
        <p:spPr>
          <a:xfrm>
            <a:off x="482600" y="321734"/>
            <a:ext cx="7838440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ZAGOSPODAROWANIA TERENU 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Szczecin, ul. Mieszka I, Przebudowa wiaduktu kolejowego w km 2+808 LK432</a:t>
            </a:r>
          </a:p>
        </p:txBody>
      </p: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912209CB-3E4C-43AE-B507-08269FAE8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21040" y="0"/>
            <a:ext cx="822960" cy="1097280"/>
            <a:chOff x="11094720" y="0"/>
            <a:chExt cx="1097280" cy="1097280"/>
          </a:xfrm>
        </p:grpSpPr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7BCB7912-FEA6-4C89-8E9B-D95EF1564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9" name="Isosceles Triangle 1038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628518" y="5230015"/>
            <a:ext cx="2017580" cy="760545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60240" y="578940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0A0B114D-8199-457B-9126-153557DFF6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603999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C94AB01-4422-4B03-94BB-8DF46143688E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 defTabSz="914400">
                <a:spcAft>
                  <a:spcPts val="600"/>
                </a:spcAft>
              </a:pPr>
              <a:t>12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5303C39B-BBBE-6C67-4505-93C84F0F87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09" y="9103"/>
            <a:ext cx="1443791" cy="360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D463BD7B-FA52-D3F0-E71B-B7C2CC295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383" y="1386911"/>
            <a:ext cx="7990958" cy="504000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8CC7B87E-D429-1E62-D701-9B8941670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549" y="5569624"/>
            <a:ext cx="2124792" cy="86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58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40A4DEA-BBAE-4118-AB0D-D03AD8D07238}"/>
              </a:ext>
            </a:extLst>
          </p:cNvPr>
          <p:cNvSpPr txBox="1">
            <a:spLocks/>
          </p:cNvSpPr>
          <p:nvPr/>
        </p:nvSpPr>
        <p:spPr>
          <a:xfrm>
            <a:off x="482600" y="321734"/>
            <a:ext cx="7710055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ZAGOSPODAROWANIA TERENU  </a:t>
            </a:r>
          </a:p>
          <a:p>
            <a:pPr>
              <a:lnSpc>
                <a:spcPct val="160000"/>
              </a:lnSpc>
              <a:spcAft>
                <a:spcPts val="600"/>
              </a:spcAft>
            </a:pP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Stacja Szczecin Gumieńce,  ul. Cukrowa w Szczecinie </a:t>
            </a:r>
          </a:p>
          <a:p>
            <a:pPr>
              <a:spcAft>
                <a:spcPts val="600"/>
              </a:spcAft>
            </a:pP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Budowa skrzyżowania dwupoziomowego w miejscu istniejącego przejazdu kolejowo-drogowego w km 4+825 LK408 wraz z infrastrukturą towarzyszącą</a:t>
            </a:r>
          </a:p>
        </p:txBody>
      </p: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912209CB-3E4C-43AE-B507-08269FAE8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21040" y="0"/>
            <a:ext cx="822960" cy="1097280"/>
            <a:chOff x="11094720" y="0"/>
            <a:chExt cx="1097280" cy="1097280"/>
          </a:xfrm>
        </p:grpSpPr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7BCB7912-FEA6-4C89-8E9B-D95EF1564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9" name="Isosceles Triangle 1038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628518" y="5230015"/>
            <a:ext cx="2017580" cy="760545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60240" y="578940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0A0B114D-8199-457B-9126-153557DFF6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603999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C94AB01-4422-4B03-94BB-8DF46143688E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 defTabSz="914400">
                <a:spcAft>
                  <a:spcPts val="600"/>
                </a:spcAft>
              </a:pPr>
              <a:t>13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5303C39B-BBBE-6C67-4505-93C84F0F87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09" y="9103"/>
            <a:ext cx="1443791" cy="360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9DBC98FC-C8A3-AF9C-10F6-CFAECFFB4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92" y="1386911"/>
            <a:ext cx="8719553" cy="504000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7F97E353-F8B5-C9FF-E307-953C8B03AC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353" y="5566099"/>
            <a:ext cx="2124792" cy="86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7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40A4DEA-BBAE-4118-AB0D-D03AD8D07238}"/>
              </a:ext>
            </a:extLst>
          </p:cNvPr>
          <p:cNvSpPr txBox="1">
            <a:spLocks/>
          </p:cNvSpPr>
          <p:nvPr/>
        </p:nvSpPr>
        <p:spPr>
          <a:xfrm>
            <a:off x="482600" y="321734"/>
            <a:ext cx="7838440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ZAGOSPODAROWANIA TERENU  </a:t>
            </a:r>
          </a:p>
          <a:p>
            <a:pPr>
              <a:lnSpc>
                <a:spcPct val="160000"/>
              </a:lnSpc>
              <a:spcAft>
                <a:spcPts val="600"/>
              </a:spcAft>
            </a:pP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Szczecin ul. Do Rajkowa </a:t>
            </a:r>
          </a:p>
          <a:p>
            <a:pPr>
              <a:spcAft>
                <a:spcPts val="600"/>
              </a:spcAft>
            </a:pP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Budowa skrzyżowania dwupoziomowego w miejscu istniejącego przejazdu kolejowo-drogowego w km 1+138 LK409 wraz z infrastrukturą towarzyszącą</a:t>
            </a:r>
          </a:p>
        </p:txBody>
      </p: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912209CB-3E4C-43AE-B507-08269FAE8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21040" y="0"/>
            <a:ext cx="822960" cy="1097280"/>
            <a:chOff x="11094720" y="0"/>
            <a:chExt cx="1097280" cy="1097280"/>
          </a:xfrm>
        </p:grpSpPr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7BCB7912-FEA6-4C89-8E9B-D95EF1564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9" name="Isosceles Triangle 1038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628518" y="5230015"/>
            <a:ext cx="2017580" cy="760545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60240" y="578940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0A0B114D-8199-457B-9126-153557DFF6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603999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C94AB01-4422-4B03-94BB-8DF46143688E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 defTabSz="914400">
                <a:spcAft>
                  <a:spcPts val="600"/>
                </a:spcAft>
              </a:pPr>
              <a:t>14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5303C39B-BBBE-6C67-4505-93C84F0F87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09" y="9103"/>
            <a:ext cx="1443791" cy="360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1B855377-6662-C250-58AD-9C2071B37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92" y="1702943"/>
            <a:ext cx="8753076" cy="4407934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8308A6CA-65E6-9113-8FA5-AD46410EF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332" y="1693639"/>
            <a:ext cx="2124792" cy="86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63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40A4DEA-BBAE-4118-AB0D-D03AD8D07238}"/>
              </a:ext>
            </a:extLst>
          </p:cNvPr>
          <p:cNvSpPr txBox="1">
            <a:spLocks/>
          </p:cNvSpPr>
          <p:nvPr/>
        </p:nvSpPr>
        <p:spPr>
          <a:xfrm>
            <a:off x="482600" y="321734"/>
            <a:ext cx="7838440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ZAGOSPODAROWANIA TERENU  </a:t>
            </a:r>
          </a:p>
          <a:p>
            <a:pPr>
              <a:lnSpc>
                <a:spcPct val="160000"/>
              </a:lnSpc>
              <a:spcAft>
                <a:spcPts val="600"/>
              </a:spcAft>
            </a:pP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Gmina Kołbaskowo, Przystanek osobowy Warzymice, al. Śliwkowa </a:t>
            </a:r>
          </a:p>
          <a:p>
            <a:pPr>
              <a:spcAft>
                <a:spcPts val="600"/>
              </a:spcAft>
            </a:pP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Budowa przystanku osobowego Warzymice oraz przebudowa przejazdu kolejowo-drogowego w km 2+034 LK409 wraz z infrastrukturą towarzyszącą</a:t>
            </a:r>
          </a:p>
        </p:txBody>
      </p: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912209CB-3E4C-43AE-B507-08269FAE8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21040" y="0"/>
            <a:ext cx="822960" cy="1097280"/>
            <a:chOff x="11094720" y="0"/>
            <a:chExt cx="1097280" cy="1097280"/>
          </a:xfrm>
        </p:grpSpPr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7BCB7912-FEA6-4C89-8E9B-D95EF1564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9" name="Isosceles Triangle 1038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628518" y="5230015"/>
            <a:ext cx="2017580" cy="760545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60240" y="578940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0A0B114D-8199-457B-9126-153557DFF6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603999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C94AB01-4422-4B03-94BB-8DF46143688E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 defTabSz="914400">
                <a:spcAft>
                  <a:spcPts val="600"/>
                </a:spcAft>
              </a:pPr>
              <a:t>15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5303C39B-BBBE-6C67-4505-93C84F0F87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09" y="9103"/>
            <a:ext cx="1443791" cy="360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D837D8F-ADD9-F0E9-5A00-4A80E7944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016" y="1662632"/>
            <a:ext cx="8501967" cy="4333527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1A56F450-8820-E34C-3C8F-2E0F3B8E5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8191" y="5136040"/>
            <a:ext cx="2124792" cy="86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53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40A4DEA-BBAE-4118-AB0D-D03AD8D07238}"/>
              </a:ext>
            </a:extLst>
          </p:cNvPr>
          <p:cNvSpPr txBox="1">
            <a:spLocks/>
          </p:cNvSpPr>
          <p:nvPr/>
        </p:nvSpPr>
        <p:spPr>
          <a:xfrm>
            <a:off x="482600" y="321734"/>
            <a:ext cx="7838440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ZAGOSPODAROWANIA TERENU  </a:t>
            </a:r>
          </a:p>
          <a:p>
            <a:pPr>
              <a:lnSpc>
                <a:spcPct val="160000"/>
              </a:lnSpc>
              <a:spcAft>
                <a:spcPts val="600"/>
              </a:spcAft>
            </a:pP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Gmina Kołbaskowo, Przystanek osobowy Przecław</a:t>
            </a:r>
          </a:p>
          <a:p>
            <a:pPr>
              <a:spcAft>
                <a:spcPts val="600"/>
              </a:spcAft>
            </a:pP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Budowa przystanku osobowego Przecław oraz przebudowa przejazdu kolejowo-drogowego w km 2+837 LK409 wraz z infrastrukturą towarzyszącą</a:t>
            </a:r>
          </a:p>
        </p:txBody>
      </p: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912209CB-3E4C-43AE-B507-08269FAE8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21040" y="0"/>
            <a:ext cx="822960" cy="1097280"/>
            <a:chOff x="11094720" y="0"/>
            <a:chExt cx="1097280" cy="1097280"/>
          </a:xfrm>
        </p:grpSpPr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7BCB7912-FEA6-4C89-8E9B-D95EF1564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9" name="Isosceles Triangle 1038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628518" y="5230015"/>
            <a:ext cx="2017580" cy="760545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60240" y="578940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0A0B114D-8199-457B-9126-153557DFF6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603999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C94AB01-4422-4B03-94BB-8DF46143688E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 defTabSz="914400">
                <a:spcAft>
                  <a:spcPts val="600"/>
                </a:spcAft>
              </a:pPr>
              <a:t>16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5303C39B-BBBE-6C67-4505-93C84F0F87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09" y="9103"/>
            <a:ext cx="1443791" cy="360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95A3624-7791-4AC2-BC91-553A6BCE9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12" y="1457471"/>
            <a:ext cx="8570670" cy="4512963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1D4845DE-991D-AC29-3A31-7B58EC612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2390" y="5124038"/>
            <a:ext cx="2124792" cy="86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7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40A4DEA-BBAE-4118-AB0D-D03AD8D07238}"/>
              </a:ext>
            </a:extLst>
          </p:cNvPr>
          <p:cNvSpPr txBox="1">
            <a:spLocks/>
          </p:cNvSpPr>
          <p:nvPr/>
        </p:nvSpPr>
        <p:spPr>
          <a:xfrm>
            <a:off x="482600" y="321734"/>
            <a:ext cx="7838440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ZAGOSPODAROWANIA TERENU  </a:t>
            </a:r>
          </a:p>
          <a:p>
            <a:pPr>
              <a:lnSpc>
                <a:spcPct val="160000"/>
              </a:lnSpc>
              <a:spcAft>
                <a:spcPts val="600"/>
              </a:spcAft>
            </a:pP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Gmina Kołbaskowo, Stacja Kołbaskowo</a:t>
            </a:r>
          </a:p>
          <a:p>
            <a:pPr>
              <a:spcAft>
                <a:spcPts val="600"/>
              </a:spcAft>
            </a:pP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Budowa Stacji Kołbaskowo oraz przebudowa przejazdu kolejowo-drogowego w km 7+585 LK409 wraz z infrastrukturą towarzyszącą</a:t>
            </a:r>
          </a:p>
        </p:txBody>
      </p: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912209CB-3E4C-43AE-B507-08269FAE8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21040" y="0"/>
            <a:ext cx="822960" cy="1097280"/>
            <a:chOff x="11094720" y="0"/>
            <a:chExt cx="1097280" cy="1097280"/>
          </a:xfrm>
        </p:grpSpPr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7BCB7912-FEA6-4C89-8E9B-D95EF1564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9" name="Isosceles Triangle 1038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628518" y="5230015"/>
            <a:ext cx="2017580" cy="760545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60240" y="578940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0A0B114D-8199-457B-9126-153557DFF6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603999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C94AB01-4422-4B03-94BB-8DF46143688E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 defTabSz="914400">
                <a:spcAft>
                  <a:spcPts val="600"/>
                </a:spcAft>
              </a:pPr>
              <a:t>17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5303C39B-BBBE-6C67-4505-93C84F0F87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09" y="9103"/>
            <a:ext cx="1443791" cy="360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C2990D17-BC2B-09AE-BD50-FEFE542A4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92" y="1453084"/>
            <a:ext cx="8743577" cy="4893067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8B011684-87BE-5C9F-0A73-64FD4D9E1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090" y="5496231"/>
            <a:ext cx="2124792" cy="86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298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40A4DEA-BBAE-4118-AB0D-D03AD8D07238}"/>
              </a:ext>
            </a:extLst>
          </p:cNvPr>
          <p:cNvSpPr txBox="1">
            <a:spLocks/>
          </p:cNvSpPr>
          <p:nvPr/>
        </p:nvSpPr>
        <p:spPr>
          <a:xfrm>
            <a:off x="482600" y="321734"/>
            <a:ext cx="7838440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ZAGOSPODAROWANIA TERENU  </a:t>
            </a:r>
          </a:p>
          <a:p>
            <a:pPr>
              <a:lnSpc>
                <a:spcPct val="170000"/>
              </a:lnSpc>
              <a:spcAft>
                <a:spcPts val="600"/>
              </a:spcAft>
            </a:pP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Gmina Kołbaskowo, wiadukt kolejowy w km 8+525 LK 409</a:t>
            </a:r>
          </a:p>
          <a:p>
            <a:pPr>
              <a:spcAft>
                <a:spcPts val="600"/>
              </a:spcAft>
            </a:pP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Przebudowa wiaduktu kolejowego w km 8+525 LK409 wraz z infrastrukturą towarzyszącą</a:t>
            </a:r>
          </a:p>
          <a:p>
            <a:pPr>
              <a:spcAft>
                <a:spcPts val="600"/>
              </a:spcAft>
            </a:pPr>
            <a:endParaRPr lang="pl-PL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912209CB-3E4C-43AE-B507-08269FAE8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21040" y="0"/>
            <a:ext cx="822960" cy="1097280"/>
            <a:chOff x="11094720" y="0"/>
            <a:chExt cx="1097280" cy="1097280"/>
          </a:xfrm>
        </p:grpSpPr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7BCB7912-FEA6-4C89-8E9B-D95EF1564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9" name="Isosceles Triangle 1038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628518" y="5230015"/>
            <a:ext cx="2017580" cy="760545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60240" y="578940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0A0B114D-8199-457B-9126-153557DFF6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603999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C94AB01-4422-4B03-94BB-8DF46143688E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 defTabSz="914400">
                <a:spcAft>
                  <a:spcPts val="600"/>
                </a:spcAft>
              </a:pPr>
              <a:t>18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5303C39B-BBBE-6C67-4505-93C84F0F87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09" y="9103"/>
            <a:ext cx="1443791" cy="360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CCBF240-F6E4-E3CD-9149-CB5177BC9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740" y="1316350"/>
            <a:ext cx="7716364" cy="504000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82FB9B2D-CB67-CC74-C56E-7B3311A76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7312" y="5496231"/>
            <a:ext cx="2124792" cy="86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67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F1EEE2-DE82-4E39-AC25-900065CFE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1698171"/>
            <a:ext cx="2971546" cy="45163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100" kern="1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Konsultacje</a:t>
            </a:r>
            <a:r>
              <a:rPr lang="en-US" sz="31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społeczne</a:t>
            </a:r>
            <a:endParaRPr lang="en-US" sz="3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25642" y="741074"/>
            <a:ext cx="687472" cy="51560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12651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826041" y="-81546"/>
            <a:ext cx="1827638" cy="1032742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7909679" y="502817"/>
            <a:ext cx="645368" cy="48402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0" name="Content Placeholder 2">
            <a:extLst>
              <a:ext uri="{FF2B5EF4-FFF2-40B4-BE49-F238E27FC236}">
                <a16:creationId xmlns:a16="http://schemas.microsoft.com/office/drawing/2014/main" id="{469A53D1-1C63-413C-83ED-EF9F916715C9}"/>
              </a:ext>
            </a:extLst>
          </p:cNvPr>
          <p:cNvSpPr txBox="1">
            <a:spLocks/>
          </p:cNvSpPr>
          <p:nvPr/>
        </p:nvSpPr>
        <p:spPr>
          <a:xfrm>
            <a:off x="2828925" y="1698170"/>
            <a:ext cx="5832474" cy="45163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Museo 700" panose="02000000000000000000" pitchFamily="50" charset="-18"/>
              <a:buChar char="+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useo 700" panose="02000000000000000000" pitchFamily="50" charset="-18"/>
              <a:buChar char="+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useo 700" panose="02000000000000000000" pitchFamily="50" charset="-18"/>
              <a:buChar char="+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useo 700" panose="02000000000000000000" pitchFamily="50" charset="-18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useo 700" panose="02000000000000000000" pitchFamily="50" charset="-18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400" dirty="0"/>
              <a:t>Dialog społeczny na etapie konsultacji społecznych pozwoli na zapoznanie się z opinią mieszkańców obszaru oddziaływania Projektu i udział mieszkańców w kształtowaniu infrastruktury transportu kolejowego. </a:t>
            </a:r>
          </a:p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400" b="1" dirty="0"/>
              <a:t>Proces konsultacyjny potrwa do dnia 20 marca 2023 r. (zebranie kwestionariuszy). </a:t>
            </a:r>
          </a:p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400" dirty="0"/>
              <a:t>Konsultacje przeprowadzone w formie ankietowej pozwalają na wyrażenie swojego zdania przez osoby zainteresowane tematem bez konieczności uczestniczenia w spotkaniach. Tym samym, każdy w tym osoby o ograniczonej zdolności poruszania się, może zapoznać się z udostępnionymi materiałami a następnie wyrazić swoją opinię. </a:t>
            </a:r>
          </a:p>
          <a:p>
            <a:pPr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l-PL" sz="1400" dirty="0"/>
              <a:t>Ankiety można przesłać w formie papierowej na adres: </a:t>
            </a:r>
            <a:r>
              <a:rPr lang="pl-PL" sz="1400" u="sng" dirty="0"/>
              <a:t>Databout sp. z o.o., ul. Bitwy Warszawskiej 1920 r. 7, 02-366 Warszawa – z dopiskiem „Konsultacje społeczne”  </a:t>
            </a:r>
            <a:r>
              <a:rPr lang="pl-PL" sz="1400" dirty="0"/>
              <a:t>lub elektronicznej na dedykowany adres mailowy: </a:t>
            </a:r>
            <a:r>
              <a:rPr lang="pl-PL" sz="1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konsultacje408@databout.pl</a:t>
            </a:r>
            <a:endParaRPr lang="pl-PL" sz="1400" dirty="0"/>
          </a:p>
          <a:p>
            <a:pPr marL="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85" name="Isosceles Triangle 84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6567" y="6115501"/>
            <a:ext cx="1120885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7" name="Isosceles Triangle 86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75472" y="6453143"/>
            <a:ext cx="611178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E8977BE1-6E31-4067-81A5-9C70EC25E6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09" y="9103"/>
            <a:ext cx="1443791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49622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F1EEE2-DE82-4E39-AC25-900065CFE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321734"/>
            <a:ext cx="8178799" cy="11357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Zakres projektu</a:t>
            </a:r>
            <a:endParaRPr lang="en-US" sz="3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69A53D1-1C63-413C-83ED-EF9F916715C9}"/>
              </a:ext>
            </a:extLst>
          </p:cNvPr>
          <p:cNvSpPr txBox="1">
            <a:spLocks/>
          </p:cNvSpPr>
          <p:nvPr/>
        </p:nvSpPr>
        <p:spPr>
          <a:xfrm>
            <a:off x="380272" y="1457471"/>
            <a:ext cx="8178799" cy="439398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Museo 700" panose="02000000000000000000" pitchFamily="50" charset="-18"/>
              <a:buChar char="+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useo 700" panose="02000000000000000000" pitchFamily="50" charset="-18"/>
              <a:buChar char="+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useo 700" panose="02000000000000000000" pitchFamily="50" charset="-18"/>
              <a:buChar char="+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useo 700" panose="02000000000000000000" pitchFamily="50" charset="-18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useo 700" panose="02000000000000000000" pitchFamily="50" charset="-18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288000" algn="l"/>
              </a:tabLst>
            </a:pPr>
            <a:r>
              <a:rPr lang="pl-PL" sz="1050" dirty="0"/>
              <a:t>Modernizacja linii kolejowej nr 408 Szczecin Główny – granica państwa na odcinku od Szczecin Główny do Szczecin Gumieńce w zakresie dobudowy drugiego toru, budowy przystanku osobowego Szczecin Pomorzany Południowe oraz rozbudową Stacji Szczecin Główny o dodatkowy peron nr 5 i przebudową peronów na stacji Szczecin Gumieńce. </a:t>
            </a:r>
            <a:br>
              <a:rPr lang="pl-PL" sz="1050" dirty="0"/>
            </a:br>
            <a:r>
              <a:rPr lang="pl-PL" sz="1050" dirty="0"/>
              <a:t>Prędkość maksymalna na LK 408 :</a:t>
            </a:r>
          </a:p>
          <a:p>
            <a:pPr marL="914400" lvl="4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288000" algn="l"/>
              </a:tabLst>
            </a:pPr>
            <a:r>
              <a:rPr lang="pl-PL" sz="1050" dirty="0"/>
              <a:t>pociągów pasażerskich – 160 km/h,</a:t>
            </a:r>
          </a:p>
          <a:p>
            <a:pPr marL="914400" lvl="4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288000" algn="l"/>
              </a:tabLst>
            </a:pPr>
            <a:r>
              <a:rPr lang="pl-PL" sz="1050" dirty="0"/>
              <a:t>pociągów towarowych – 120 km/h,</a:t>
            </a:r>
          </a:p>
          <a:p>
            <a:pPr marL="0" lvl="2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l-PL" sz="1050" dirty="0"/>
          </a:p>
          <a:p>
            <a:pPr marL="493200"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1050" dirty="0"/>
              <a:t>Modernizacja linii kolejowej nr 409 Szczecin Gumieńce – granica państwa na całym odcinku w zakresie dobudowy drugiego toru, przebudową stacji Szczecin Gumieńce, budowy przystanku osobowego Przecław, budowy przystanku osobowego Warzymice, odtworzeniu Stacji Kołbaskowo.</a:t>
            </a:r>
          </a:p>
          <a:p>
            <a:pPr marL="493200"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1050" dirty="0"/>
              <a:t>Prędkość maksymalna na LK 409 :</a:t>
            </a:r>
          </a:p>
          <a:p>
            <a:pPr marL="950400" lvl="6">
              <a:spcBef>
                <a:spcPts val="0"/>
              </a:spcBef>
            </a:pPr>
            <a:r>
              <a:rPr lang="pl-PL" sz="1050" dirty="0"/>
              <a:t>pociągów pasażerskich – 160 km/h,</a:t>
            </a:r>
          </a:p>
          <a:p>
            <a:pPr marL="950400" lvl="6">
              <a:spcBef>
                <a:spcPts val="0"/>
              </a:spcBef>
            </a:pPr>
            <a:r>
              <a:rPr lang="pl-PL" sz="1050" dirty="0"/>
              <a:t>pociągów towarowych – 120 km/h,</a:t>
            </a:r>
          </a:p>
          <a:p>
            <a:pPr marL="721800" lvl="6">
              <a:spcBef>
                <a:spcPts val="0"/>
              </a:spcBef>
            </a:pPr>
            <a:endParaRPr lang="pl-PL" sz="1050" dirty="0"/>
          </a:p>
          <a:p>
            <a:pPr marL="493200"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1050" dirty="0"/>
              <a:t>Rewitalizacja linii kolejowej nr 432 Szczecin </a:t>
            </a:r>
            <a:r>
              <a:rPr lang="pl-PL" sz="1050" dirty="0" err="1"/>
              <a:t>Wstowo</a:t>
            </a:r>
            <a:r>
              <a:rPr lang="pl-PL" sz="1050" dirty="0"/>
              <a:t> – Szczecin Turzyn </a:t>
            </a:r>
          </a:p>
          <a:p>
            <a:pPr marL="207450"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1050" dirty="0"/>
              <a:t>         Prędkość maksymalna na LK 432 :</a:t>
            </a:r>
          </a:p>
          <a:p>
            <a:pPr marL="950400" lvl="6">
              <a:spcBef>
                <a:spcPts val="0"/>
              </a:spcBef>
            </a:pPr>
            <a:r>
              <a:rPr lang="pl-PL" sz="1050" dirty="0"/>
              <a:t>pociągów pasażerskich –  60 km/h,</a:t>
            </a:r>
          </a:p>
          <a:p>
            <a:pPr marL="950400" lvl="6">
              <a:spcBef>
                <a:spcPts val="0"/>
              </a:spcBef>
            </a:pPr>
            <a:r>
              <a:rPr lang="pl-PL" sz="1050" dirty="0"/>
              <a:t>pociągów towarowych –  60 km/h,</a:t>
            </a:r>
          </a:p>
          <a:p>
            <a:pPr marL="721800" lvl="6">
              <a:spcBef>
                <a:spcPts val="0"/>
              </a:spcBef>
            </a:pPr>
            <a:endParaRPr lang="pl-PL" sz="1050" dirty="0"/>
          </a:p>
          <a:p>
            <a:pPr marL="493200"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1050" dirty="0"/>
              <a:t>Rewitalizacja linii kolejowej nr 433 Szczecin Główny – Szczecin Gumieńce</a:t>
            </a:r>
          </a:p>
          <a:p>
            <a:pPr marL="207450"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1050" dirty="0"/>
              <a:t>         Prędkość maksymalna na LK 432 :</a:t>
            </a:r>
          </a:p>
          <a:p>
            <a:pPr marL="950400" lvl="6">
              <a:spcBef>
                <a:spcPts val="0"/>
              </a:spcBef>
            </a:pPr>
            <a:r>
              <a:rPr lang="pl-PL" sz="1050" dirty="0"/>
              <a:t>pociągów pasażerskich –  80 km/h,</a:t>
            </a:r>
          </a:p>
          <a:p>
            <a:pPr marL="950400" lvl="6">
              <a:spcBef>
                <a:spcPts val="0"/>
              </a:spcBef>
            </a:pPr>
            <a:r>
              <a:rPr lang="pl-PL" sz="1050" dirty="0"/>
              <a:t>pociągów towarowych –  60 km/h,</a:t>
            </a:r>
          </a:p>
          <a:p>
            <a:pPr marL="721800" lvl="6">
              <a:spcBef>
                <a:spcPts val="0"/>
              </a:spcBef>
            </a:pPr>
            <a:endParaRPr lang="pl-PL" sz="1050" dirty="0"/>
          </a:p>
          <a:p>
            <a:pPr marL="493200"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1050" dirty="0"/>
              <a:t>Rewitalizacja linii kolejowej nr 851 Szczecin </a:t>
            </a:r>
            <a:r>
              <a:rPr lang="pl-PL" sz="1050" dirty="0" err="1"/>
              <a:t>Wstowo</a:t>
            </a:r>
            <a:r>
              <a:rPr lang="pl-PL" sz="1050" dirty="0"/>
              <a:t> – Szczecin Gumieńce</a:t>
            </a:r>
          </a:p>
          <a:p>
            <a:pPr marL="207450"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1050" dirty="0"/>
              <a:t>         Prędkość maksymalna na LK 851 :</a:t>
            </a:r>
          </a:p>
          <a:p>
            <a:pPr marL="950400" lvl="6">
              <a:spcBef>
                <a:spcPts val="0"/>
              </a:spcBef>
            </a:pPr>
            <a:r>
              <a:rPr lang="pl-PL" sz="1050" dirty="0"/>
              <a:t>pociągów pasażerskich –  80 km/h,</a:t>
            </a:r>
          </a:p>
          <a:p>
            <a:pPr marL="950400" lvl="6">
              <a:spcBef>
                <a:spcPts val="0"/>
              </a:spcBef>
            </a:pPr>
            <a:r>
              <a:rPr lang="pl-PL" sz="1050" dirty="0"/>
              <a:t>pociągów towarowych –  80 km/h,</a:t>
            </a:r>
          </a:p>
          <a:p>
            <a:pPr marL="0">
              <a:buFont typeface="Arial" panose="020B0604020202020204" pitchFamily="34" charset="0"/>
              <a:buChar char="•"/>
            </a:pPr>
            <a:r>
              <a:rPr lang="pl-PL" sz="1050" dirty="0"/>
              <a:t>W obszarze inwestycji znajdują się także linie kolejowe nr 406 oraz nr 351.  </a:t>
            </a:r>
          </a:p>
          <a:p>
            <a:pPr marL="0">
              <a:buFont typeface="Arial" panose="020B0604020202020204" pitchFamily="34" charset="0"/>
              <a:buChar char="•"/>
            </a:pPr>
            <a:r>
              <a:rPr lang="pl-PL" sz="1050" dirty="0"/>
              <a:t>Realizacja zadania obejmuje również budowę i przebudowę infrastruktury drogowej, obiektów inżynieryjnych oraz przebudowę i rozbudowę sieci uzbrojenia podziemnego (sieci elektroenergetyczne, teletechniczne, sanitarne: wodociągowe, kanalizacyjne, gazowe, ciepłownicze). </a:t>
            </a:r>
          </a:p>
          <a:p>
            <a:pPr marL="0">
              <a:buFont typeface="Arial" panose="020B0604020202020204" pitchFamily="34" charset="0"/>
              <a:buChar char="•"/>
            </a:pPr>
            <a:endParaRPr lang="en-US" sz="9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08801" y="2200695"/>
            <a:ext cx="645368" cy="48402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00197" y="1502156"/>
            <a:ext cx="2532832" cy="954774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628518" y="5230015"/>
            <a:ext cx="2017580" cy="760545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60240" y="578940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E8977BE1-6E31-4067-81A5-9C70EC25E6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09" y="9103"/>
            <a:ext cx="1443791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31858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F1EEE2-DE82-4E39-AC25-900065CFE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321734"/>
            <a:ext cx="8178799" cy="11357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Korzyści płynące z realizacji Projektu</a:t>
            </a:r>
            <a:endParaRPr lang="en-US" sz="3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DABEE0E-523B-4B08-8C53-2A7BD1F2A0EC}"/>
              </a:ext>
            </a:extLst>
          </p:cNvPr>
          <p:cNvSpPr txBox="1">
            <a:spLocks/>
          </p:cNvSpPr>
          <p:nvPr/>
        </p:nvSpPr>
        <p:spPr>
          <a:xfrm>
            <a:off x="482600" y="1782981"/>
            <a:ext cx="8178799" cy="4393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Museo 700" panose="02000000000000000000" pitchFamily="50" charset="-18"/>
              <a:buChar char="+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useo 700" panose="02000000000000000000" pitchFamily="50" charset="-18"/>
              <a:buChar char="+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useo 700" panose="02000000000000000000" pitchFamily="50" charset="-18"/>
              <a:buChar char="+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useo 700" panose="02000000000000000000" pitchFamily="50" charset="-18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useo 700" panose="02000000000000000000" pitchFamily="50" charset="-18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 typeface="Arial" panose="020B0604020202020204" pitchFamily="34" charset="0"/>
              <a:buChar char="•"/>
            </a:pPr>
            <a:r>
              <a:rPr lang="pl-PL" sz="1050" dirty="0"/>
              <a:t>dostosowanie infrastruktury kolejowej do rzeczywistych potrzeb przewoźników i  kontrahentów oraz do prognozowanych kierunków rozwoju;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pl-PL" sz="1050" dirty="0"/>
              <a:t>skrócenie czasu jazdy pociągów na odcinku Szczecin Główny – Szczecin Gumieńce – granica państwa;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pl-PL" sz="1050" dirty="0"/>
              <a:t>poprawa przepustowości linii, częstotliwości, skomunikowania oraz punktualności realizowanych połączeń, dostosowanie linii do potrzeb Szczecińskiej Kolei Metropolitalnej;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pl-PL" sz="1050" dirty="0"/>
              <a:t>zwiększenie dostępności transportu kolejowego;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pl-PL" sz="1050" dirty="0"/>
              <a:t>poprawę parametrów technicznych infrastruktury dla przewozów towarowych, w tym niespełniających wytycznych sieci bazowej TEN-T, w szczególności w zakresie długości pociągów towarowych (min. 750 m);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pl-PL" sz="1050" dirty="0"/>
              <a:t>usprawnienie statycznej i dynamicznej informacji pasażerskiej;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pl-PL" sz="1050" dirty="0"/>
              <a:t>poprawa bezpieczeństwa ruchu kolejowego, podróżnych, przewożonych ładunków oraz ruchu drogowego na przejazdach kolejowo drogowych;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pl-PL" sz="1050" dirty="0"/>
              <a:t>dostosowanie torów ładunkowych (ładownie) do aktualnych i prognozowanych potrzeb oraz analizę budowy nowych, poprawiających ofertę handlową Zamawiającego;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pl-PL" sz="1050" dirty="0"/>
              <a:t>racjonalizacja kosztów eksploatacji i utrzymania zarządzanej infrastruktury oraz ograniczenie dewastacji infrastruktury kolejowej na przedmiotowych liniach;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pl-PL" sz="1050" dirty="0"/>
              <a:t>zapewnienie interoperacyjności kolei i umożliwienie niedyskryminującego dostępu do polskiej infrastruktury kolejowej operatorom z innych krajów;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pl-PL" sz="1050" dirty="0"/>
              <a:t>zmniejszenie oddziaływania transportu na środowisko;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pl-PL" sz="1050" dirty="0"/>
              <a:t>przejęcie ruchu pasażerskiego przez transport kolejowy z gałęzi transportu mniej przyjaznych dla środowiska (przede wszystkim transportu drogowego);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pl-PL" sz="1050" dirty="0"/>
              <a:t>podwyższenie komfortu podróżowania.</a:t>
            </a:r>
          </a:p>
          <a:p>
            <a:pPr marL="0">
              <a:buFont typeface="Arial" panose="020B0604020202020204" pitchFamily="34" charset="0"/>
              <a:buChar char="•"/>
            </a:pPr>
            <a:endParaRPr lang="en-US" sz="900" dirty="0"/>
          </a:p>
          <a:p>
            <a:pPr>
              <a:buFont typeface="Arial" panose="020B0604020202020204" pitchFamily="34" charset="0"/>
              <a:buChar char="•"/>
            </a:pPr>
            <a:endParaRPr lang="en-US" sz="900" dirty="0"/>
          </a:p>
          <a:p>
            <a:pPr>
              <a:buFont typeface="Arial" panose="020B0604020202020204" pitchFamily="34" charset="0"/>
              <a:buChar char="•"/>
            </a:pPr>
            <a:endParaRPr lang="en-US" sz="900" dirty="0"/>
          </a:p>
          <a:p>
            <a:pPr>
              <a:buFont typeface="Arial" panose="020B0604020202020204" pitchFamily="34" charset="0"/>
              <a:buChar char="•"/>
            </a:pPr>
            <a:endParaRPr lang="en-US" sz="900" dirty="0"/>
          </a:p>
          <a:p>
            <a:pPr>
              <a:buFont typeface="Arial" panose="020B0604020202020204" pitchFamily="34" charset="0"/>
              <a:buChar char="•"/>
            </a:pPr>
            <a:endParaRPr lang="en-US" sz="900" dirty="0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08801" y="2200695"/>
            <a:ext cx="645368" cy="48402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Isosceles Triangle 1034">
            <a:extLst>
              <a:ext uri="{FF2B5EF4-FFF2-40B4-BE49-F238E27FC236}">
                <a16:creationId xmlns:a16="http://schemas.microsoft.com/office/drawing/2014/main" id="{A580F890-B085-4E95-96AA-55AEBEC5C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00197" y="1502156"/>
            <a:ext cx="2532832" cy="954774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Isosceles Triangle 1036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628518" y="5230015"/>
            <a:ext cx="2017580" cy="760545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60240" y="578940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059D18CC-81D8-4A6F-AE36-92E3748BE3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09" y="9103"/>
            <a:ext cx="1443791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7962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40A4DEA-BBAE-4118-AB0D-D03AD8D07238}"/>
              </a:ext>
            </a:extLst>
          </p:cNvPr>
          <p:cNvSpPr txBox="1">
            <a:spLocks/>
          </p:cNvSpPr>
          <p:nvPr/>
        </p:nvSpPr>
        <p:spPr>
          <a:xfrm>
            <a:off x="482600" y="321734"/>
            <a:ext cx="5175895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1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Lokalizacja inwestycji </a:t>
            </a:r>
            <a:endParaRPr lang="en-US" sz="3100"/>
          </a:p>
        </p:txBody>
      </p: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912209CB-3E4C-43AE-B507-08269FAE8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21040" y="0"/>
            <a:ext cx="822960" cy="1097280"/>
            <a:chOff x="11094720" y="0"/>
            <a:chExt cx="1097280" cy="1097280"/>
          </a:xfrm>
        </p:grpSpPr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7BCB7912-FEA6-4C89-8E9B-D95EF1564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F724AE7-ADA6-255B-5F4B-897711845569}"/>
              </a:ext>
            </a:extLst>
          </p:cNvPr>
          <p:cNvSpPr txBox="1">
            <a:spLocks/>
          </p:cNvSpPr>
          <p:nvPr/>
        </p:nvSpPr>
        <p:spPr>
          <a:xfrm>
            <a:off x="482601" y="1782981"/>
            <a:ext cx="8178798" cy="122996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Museo 700" panose="02000000000000000000" pitchFamily="50" charset="-18"/>
              <a:buChar char="+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useo 700" panose="02000000000000000000" pitchFamily="50" charset="-18"/>
              <a:buChar char="+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useo 700" panose="02000000000000000000" pitchFamily="50" charset="-18"/>
              <a:buChar char="+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useo 700" panose="02000000000000000000" pitchFamily="50" charset="-18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useo 700" panose="02000000000000000000" pitchFamily="50" charset="-18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fontAlgn="auto">
              <a:buFont typeface="Arial" panose="020B0604020202020204" pitchFamily="34" charset="0"/>
              <a:buChar char="•"/>
            </a:pPr>
            <a:r>
              <a:rPr lang="pl-PL" sz="1200" dirty="0"/>
              <a:t>Inwestycja zlokalizowana jest na terenie województwa zachodniopomorskiego w następujących jednostkach administracyjnych: 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pl-PL" sz="1200" dirty="0"/>
              <a:t>Szczecin – miasto na prawach powiatu;</a:t>
            </a:r>
          </a:p>
          <a:p>
            <a:pPr lvl="0">
              <a:buFont typeface="Arial" panose="020B0604020202020204" pitchFamily="34" charset="0"/>
              <a:buChar char="•"/>
            </a:pPr>
            <a:r>
              <a:rPr lang="pl-PL" sz="1200" dirty="0"/>
              <a:t>powiat policki:</a:t>
            </a:r>
          </a:p>
          <a:p>
            <a:pPr marL="0" lvl="0">
              <a:buFont typeface="Arial" panose="020B0604020202020204" pitchFamily="34" charset="0"/>
              <a:buChar char="•"/>
            </a:pPr>
            <a:r>
              <a:rPr lang="pl-PL" sz="1200" dirty="0"/>
              <a:t>       - Gmina wiejska Kołbaskowo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700" dirty="0"/>
          </a:p>
          <a:p>
            <a:pPr>
              <a:buFont typeface="Arial" panose="020B0604020202020204" pitchFamily="34" charset="0"/>
              <a:buChar char="•"/>
            </a:pPr>
            <a:endParaRPr lang="en-US" sz="1700" dirty="0"/>
          </a:p>
          <a:p>
            <a:pPr>
              <a:buFont typeface="Arial" panose="020B0604020202020204" pitchFamily="34" charset="0"/>
              <a:buChar char="•"/>
            </a:pPr>
            <a:endParaRPr lang="en-US" sz="1700" dirty="0"/>
          </a:p>
          <a:p>
            <a:pPr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sp>
        <p:nvSpPr>
          <p:cNvPr id="1039" name="Isosceles Triangle 1038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628518" y="5230015"/>
            <a:ext cx="2017580" cy="760545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60240" y="578940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0A0B114D-8199-457B-9126-153557DFF6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603999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C94AB01-4422-4B03-94BB-8DF46143688E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 defTabSz="914400">
                <a:spcAft>
                  <a:spcPts val="600"/>
                </a:spcAft>
              </a:pPr>
              <a:t>5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FAD6E34-D4F6-45A4-A6C4-E0304D554786}"/>
              </a:ext>
            </a:extLst>
          </p:cNvPr>
          <p:cNvSpPr txBox="1">
            <a:spLocks/>
          </p:cNvSpPr>
          <p:nvPr/>
        </p:nvSpPr>
        <p:spPr>
          <a:xfrm>
            <a:off x="628650" y="1090905"/>
            <a:ext cx="7731579" cy="53314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Museo 700" panose="02000000000000000000" pitchFamily="50" charset="-18"/>
              <a:buChar char="+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useo 700" panose="02000000000000000000" pitchFamily="50" charset="-18"/>
              <a:buChar char="+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useo 700" panose="02000000000000000000" pitchFamily="50" charset="-18"/>
              <a:buChar char="+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useo 700" panose="02000000000000000000" pitchFamily="50" charset="-18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useo 700" panose="02000000000000000000" pitchFamily="50" charset="-18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l-PL" sz="1800" dirty="0"/>
          </a:p>
          <a:p>
            <a:pPr algn="just">
              <a:buFont typeface="Arial" panose="020B0604020202020204" pitchFamily="34" charset="0"/>
              <a:buChar char="•"/>
            </a:pPr>
            <a:endParaRPr lang="pl-PL" sz="1800" dirty="0"/>
          </a:p>
          <a:p>
            <a:pPr algn="just">
              <a:buFont typeface="Arial" panose="020B0604020202020204" pitchFamily="34" charset="0"/>
              <a:buChar char="•"/>
            </a:pPr>
            <a:endParaRPr lang="pl-PL" sz="1800" dirty="0"/>
          </a:p>
          <a:p>
            <a:pPr algn="just">
              <a:buFont typeface="Arial" panose="020B0604020202020204" pitchFamily="34" charset="0"/>
              <a:buChar char="•"/>
            </a:pPr>
            <a:endParaRPr lang="pl-PL" sz="1800" dirty="0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5303C39B-BBBE-6C67-4505-93C84F0F87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09" y="9103"/>
            <a:ext cx="1443791" cy="3600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9F8EAA8-6887-08F5-0C5F-920ED6E7A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603" y="3115735"/>
            <a:ext cx="2964217" cy="331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2">
            <a:extLst>
              <a:ext uri="{FF2B5EF4-FFF2-40B4-BE49-F238E27FC236}">
                <a16:creationId xmlns:a16="http://schemas.microsoft.com/office/drawing/2014/main" id="{712CB608-97EC-C484-64F3-FCDD30B32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359" y="2116885"/>
            <a:ext cx="3092491" cy="437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6126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40A4DEA-BBAE-4118-AB0D-D03AD8D07238}"/>
              </a:ext>
            </a:extLst>
          </p:cNvPr>
          <p:cNvSpPr txBox="1">
            <a:spLocks/>
          </p:cNvSpPr>
          <p:nvPr/>
        </p:nvSpPr>
        <p:spPr>
          <a:xfrm>
            <a:off x="482600" y="321734"/>
            <a:ext cx="6632575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ZAGOSPODAROWANIA TERENU 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Stacja Szczecin Główny</a:t>
            </a:r>
          </a:p>
          <a:p>
            <a:pPr>
              <a:spcAft>
                <a:spcPts val="600"/>
              </a:spcAft>
            </a:pP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Budowa peronu oraz kładki nad torami</a:t>
            </a:r>
            <a:endParaRPr lang="en-US" sz="1800" dirty="0"/>
          </a:p>
        </p:txBody>
      </p: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912209CB-3E4C-43AE-B507-08269FAE8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21040" y="0"/>
            <a:ext cx="822960" cy="1097280"/>
            <a:chOff x="11094720" y="0"/>
            <a:chExt cx="1097280" cy="1097280"/>
          </a:xfrm>
        </p:grpSpPr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7BCB7912-FEA6-4C89-8E9B-D95EF1564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9" name="Isosceles Triangle 1038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628518" y="5230015"/>
            <a:ext cx="2017580" cy="760545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60240" y="578940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0A0B114D-8199-457B-9126-153557DFF6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603999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C94AB01-4422-4B03-94BB-8DF46143688E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 defTabSz="914400">
                <a:spcAft>
                  <a:spcPts val="600"/>
                </a:spcAft>
              </a:pPr>
              <a:t>6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FAD6E34-D4F6-45A4-A6C4-E0304D554786}"/>
              </a:ext>
            </a:extLst>
          </p:cNvPr>
          <p:cNvSpPr txBox="1">
            <a:spLocks/>
          </p:cNvSpPr>
          <p:nvPr/>
        </p:nvSpPr>
        <p:spPr>
          <a:xfrm>
            <a:off x="-1190246" y="979135"/>
            <a:ext cx="7731579" cy="53314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Museo 700" panose="02000000000000000000" pitchFamily="50" charset="-18"/>
              <a:buChar char="+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useo 700" panose="02000000000000000000" pitchFamily="50" charset="-18"/>
              <a:buChar char="+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useo 700" panose="02000000000000000000" pitchFamily="50" charset="-18"/>
              <a:buChar char="+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useo 700" panose="02000000000000000000" pitchFamily="50" charset="-18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useo 700" panose="02000000000000000000" pitchFamily="50" charset="-18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l-PL" sz="1800" dirty="0"/>
          </a:p>
          <a:p>
            <a:pPr algn="just">
              <a:buFont typeface="Arial" panose="020B0604020202020204" pitchFamily="34" charset="0"/>
              <a:buChar char="•"/>
            </a:pPr>
            <a:endParaRPr lang="pl-PL" sz="1800" dirty="0"/>
          </a:p>
          <a:p>
            <a:pPr algn="just">
              <a:buFont typeface="Arial" panose="020B0604020202020204" pitchFamily="34" charset="0"/>
              <a:buChar char="•"/>
            </a:pPr>
            <a:endParaRPr lang="pl-PL" sz="1800" dirty="0"/>
          </a:p>
          <a:p>
            <a:pPr algn="just">
              <a:buFont typeface="Arial" panose="020B0604020202020204" pitchFamily="34" charset="0"/>
              <a:buChar char="•"/>
            </a:pPr>
            <a:endParaRPr lang="pl-PL" sz="1800" dirty="0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5303C39B-BBBE-6C67-4505-93C84F0F87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09" y="9103"/>
            <a:ext cx="1443791" cy="360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542C589-6DBA-37E0-79D6-B2EAF488A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90" y="1750091"/>
            <a:ext cx="8981819" cy="468000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85FC5B31-F368-51C6-38A4-07D944A364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8117" y="5587116"/>
            <a:ext cx="2124792" cy="86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88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40A4DEA-BBAE-4118-AB0D-D03AD8D07238}"/>
              </a:ext>
            </a:extLst>
          </p:cNvPr>
          <p:cNvSpPr txBox="1">
            <a:spLocks/>
          </p:cNvSpPr>
          <p:nvPr/>
        </p:nvSpPr>
        <p:spPr>
          <a:xfrm>
            <a:off x="482600" y="321734"/>
            <a:ext cx="8529050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ZAGOSPODAROWANIA TERENU  </a:t>
            </a:r>
          </a:p>
          <a:p>
            <a:pPr>
              <a:lnSpc>
                <a:spcPct val="160000"/>
              </a:lnSpc>
              <a:spcAft>
                <a:spcPts val="600"/>
              </a:spcAft>
            </a:pP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Szczecin, ul. Jana Henryka Dąbrowskiego </a:t>
            </a:r>
          </a:p>
          <a:p>
            <a:pPr>
              <a:spcAft>
                <a:spcPts val="600"/>
              </a:spcAft>
            </a:pP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Budowa drugiego toru LK408 oraz przebudowa wiaduktu kolejowego w km 1+237 LK408</a:t>
            </a:r>
          </a:p>
        </p:txBody>
      </p: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912209CB-3E4C-43AE-B507-08269FAE8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21040" y="0"/>
            <a:ext cx="822960" cy="1097280"/>
            <a:chOff x="11094720" y="0"/>
            <a:chExt cx="1097280" cy="1097280"/>
          </a:xfrm>
        </p:grpSpPr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7BCB7912-FEA6-4C89-8E9B-D95EF1564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9" name="Isosceles Triangle 1038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628518" y="5230015"/>
            <a:ext cx="2017580" cy="760545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60240" y="578940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0A0B114D-8199-457B-9126-153557DFF6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603999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C94AB01-4422-4B03-94BB-8DF46143688E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 defTabSz="914400">
                <a:spcAft>
                  <a:spcPts val="600"/>
                </a:spcAft>
              </a:pPr>
              <a:t>7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FAD6E34-D4F6-45A4-A6C4-E0304D554786}"/>
              </a:ext>
            </a:extLst>
          </p:cNvPr>
          <p:cNvSpPr txBox="1">
            <a:spLocks/>
          </p:cNvSpPr>
          <p:nvPr/>
        </p:nvSpPr>
        <p:spPr>
          <a:xfrm>
            <a:off x="-1190246" y="979135"/>
            <a:ext cx="7731579" cy="53314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Museo 700" panose="02000000000000000000" pitchFamily="50" charset="-18"/>
              <a:buChar char="+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useo 700" panose="02000000000000000000" pitchFamily="50" charset="-18"/>
              <a:buChar char="+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useo 700" panose="02000000000000000000" pitchFamily="50" charset="-18"/>
              <a:buChar char="+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useo 700" panose="02000000000000000000" pitchFamily="50" charset="-18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useo 700" panose="02000000000000000000" pitchFamily="50" charset="-18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l-PL" sz="1800" dirty="0"/>
          </a:p>
          <a:p>
            <a:pPr algn="just">
              <a:buFont typeface="Arial" panose="020B0604020202020204" pitchFamily="34" charset="0"/>
              <a:buChar char="•"/>
            </a:pPr>
            <a:endParaRPr lang="pl-PL" sz="1800" dirty="0"/>
          </a:p>
          <a:p>
            <a:pPr algn="just">
              <a:buFont typeface="Arial" panose="020B0604020202020204" pitchFamily="34" charset="0"/>
              <a:buChar char="•"/>
            </a:pPr>
            <a:endParaRPr lang="pl-PL" sz="1800" dirty="0"/>
          </a:p>
          <a:p>
            <a:pPr algn="just">
              <a:buFont typeface="Arial" panose="020B0604020202020204" pitchFamily="34" charset="0"/>
              <a:buChar char="•"/>
            </a:pPr>
            <a:endParaRPr lang="pl-PL" sz="1800" dirty="0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5303C39B-BBBE-6C67-4505-93C84F0F87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09" y="9103"/>
            <a:ext cx="1443791" cy="360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CFF86A01-9AD6-F238-C764-6B08020BE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72" y="1404795"/>
            <a:ext cx="8453698" cy="504000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CA50C7C1-7520-1EDF-9CBD-2DBB00851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4095" y="5605588"/>
            <a:ext cx="2124792" cy="86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41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40A4DEA-BBAE-4118-AB0D-D03AD8D07238}"/>
              </a:ext>
            </a:extLst>
          </p:cNvPr>
          <p:cNvSpPr txBox="1">
            <a:spLocks/>
          </p:cNvSpPr>
          <p:nvPr/>
        </p:nvSpPr>
        <p:spPr>
          <a:xfrm>
            <a:off x="482600" y="321734"/>
            <a:ext cx="7838440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ZAGOSPODAROWANIA TERENU 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Szczecin, Kładka nad torami kolejowymi, połączenie ul. Połabskiej i ul. Kolumba</a:t>
            </a:r>
          </a:p>
        </p:txBody>
      </p: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912209CB-3E4C-43AE-B507-08269FAE8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21040" y="0"/>
            <a:ext cx="822960" cy="1097280"/>
            <a:chOff x="11094720" y="0"/>
            <a:chExt cx="1097280" cy="1097280"/>
          </a:xfrm>
        </p:grpSpPr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7BCB7912-FEA6-4C89-8E9B-D95EF1564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9" name="Isosceles Triangle 1038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628518" y="5230015"/>
            <a:ext cx="2017580" cy="760545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60240" y="578940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0A0B114D-8199-457B-9126-153557DFF6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603999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C94AB01-4422-4B03-94BB-8DF46143688E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 defTabSz="914400">
                <a:spcAft>
                  <a:spcPts val="600"/>
                </a:spcAft>
              </a:pPr>
              <a:t>8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FAD6E34-D4F6-45A4-A6C4-E0304D554786}"/>
              </a:ext>
            </a:extLst>
          </p:cNvPr>
          <p:cNvSpPr txBox="1">
            <a:spLocks/>
          </p:cNvSpPr>
          <p:nvPr/>
        </p:nvSpPr>
        <p:spPr>
          <a:xfrm>
            <a:off x="-1190246" y="979135"/>
            <a:ext cx="7731579" cy="53314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Museo 700" panose="02000000000000000000" pitchFamily="50" charset="-18"/>
              <a:buChar char="+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useo 700" panose="02000000000000000000" pitchFamily="50" charset="-18"/>
              <a:buChar char="+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useo 700" panose="02000000000000000000" pitchFamily="50" charset="-18"/>
              <a:buChar char="+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useo 700" panose="02000000000000000000" pitchFamily="50" charset="-18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useo 700" panose="02000000000000000000" pitchFamily="50" charset="-18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l-PL" sz="1800" dirty="0"/>
          </a:p>
          <a:p>
            <a:pPr algn="just">
              <a:buFont typeface="Arial" panose="020B0604020202020204" pitchFamily="34" charset="0"/>
              <a:buChar char="•"/>
            </a:pPr>
            <a:endParaRPr lang="pl-PL" sz="1800" dirty="0"/>
          </a:p>
          <a:p>
            <a:pPr algn="just">
              <a:buFont typeface="Arial" panose="020B0604020202020204" pitchFamily="34" charset="0"/>
              <a:buChar char="•"/>
            </a:pPr>
            <a:endParaRPr lang="pl-PL" sz="1800" dirty="0"/>
          </a:p>
          <a:p>
            <a:pPr algn="just">
              <a:buFont typeface="Arial" panose="020B0604020202020204" pitchFamily="34" charset="0"/>
              <a:buChar char="•"/>
            </a:pPr>
            <a:endParaRPr lang="pl-PL" sz="1800" dirty="0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5303C39B-BBBE-6C67-4505-93C84F0F87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09" y="9103"/>
            <a:ext cx="1443791" cy="36000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4D525089-6A72-6E29-765B-26423BD84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78" y="1386911"/>
            <a:ext cx="8623844" cy="504000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4BF0FDE2-AB27-FBD4-0B42-893A625E2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9130" y="5609313"/>
            <a:ext cx="2124792" cy="86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9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1032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40A4DEA-BBAE-4118-AB0D-D03AD8D07238}"/>
              </a:ext>
            </a:extLst>
          </p:cNvPr>
          <p:cNvSpPr txBox="1">
            <a:spLocks/>
          </p:cNvSpPr>
          <p:nvPr/>
        </p:nvSpPr>
        <p:spPr>
          <a:xfrm>
            <a:off x="482600" y="321734"/>
            <a:ext cx="7217609" cy="1135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 ZAGOSPODAROWANIA TERENU  </a:t>
            </a:r>
          </a:p>
          <a:p>
            <a:pPr>
              <a:spcAft>
                <a:spcPts val="600"/>
              </a:spcAft>
            </a:pPr>
            <a:r>
              <a:rPr lang="pl-PL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Budowa nowego przystanku osobowego Szczecin Pomorzany Południowe, ul. Powstańców Wielkopolskich  w Szczecinie </a:t>
            </a:r>
          </a:p>
        </p:txBody>
      </p: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912209CB-3E4C-43AE-B507-08269FAE8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21040" y="0"/>
            <a:ext cx="822960" cy="1097280"/>
            <a:chOff x="11094720" y="0"/>
            <a:chExt cx="1097280" cy="1097280"/>
          </a:xfrm>
        </p:grpSpPr>
        <p:sp>
          <p:nvSpPr>
            <p:cNvPr id="1036" name="Isosceles Triangle 1035">
              <a:extLst>
                <a:ext uri="{FF2B5EF4-FFF2-40B4-BE49-F238E27FC236}">
                  <a16:creationId xmlns:a16="http://schemas.microsoft.com/office/drawing/2014/main" id="{A580F890-B085-4E95-96AA-55AEBEC5CE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7" name="Rectangle 1036">
              <a:extLst>
                <a:ext uri="{FF2B5EF4-FFF2-40B4-BE49-F238E27FC236}">
                  <a16:creationId xmlns:a16="http://schemas.microsoft.com/office/drawing/2014/main" id="{7BCB7912-FEA6-4C89-8E9B-D95EF15647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9" name="Isosceles Triangle 1038">
            <a:extLst>
              <a:ext uri="{FF2B5EF4-FFF2-40B4-BE49-F238E27FC236}">
                <a16:creationId xmlns:a16="http://schemas.microsoft.com/office/drawing/2014/main" id="{D3F51FEB-38FB-4F6C-9F7B-2F2AFAB65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628518" y="5230015"/>
            <a:ext cx="2017580" cy="760545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1E547BA6-BAE0-43BB-A7CA-60F69CE25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60240" y="578940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0A0B114D-8199-457B-9126-153557DFF6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603999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8C94AB01-4422-4B03-94BB-8DF46143688E}" type="slidenum">
              <a:rPr lang="en-US" smtClean="0">
                <a:solidFill>
                  <a:schemeClr val="tx1">
                    <a:tint val="75000"/>
                  </a:schemeClr>
                </a:solidFill>
              </a:rPr>
              <a:pPr defTabSz="914400">
                <a:spcAft>
                  <a:spcPts val="600"/>
                </a:spcAft>
              </a:pPr>
              <a:t>9</a:t>
            </a:fld>
            <a:endParaRPr 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FAD6E34-D4F6-45A4-A6C4-E0304D554786}"/>
              </a:ext>
            </a:extLst>
          </p:cNvPr>
          <p:cNvSpPr txBox="1">
            <a:spLocks/>
          </p:cNvSpPr>
          <p:nvPr/>
        </p:nvSpPr>
        <p:spPr>
          <a:xfrm>
            <a:off x="-1190246" y="979135"/>
            <a:ext cx="7731579" cy="53314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Museo 700" panose="02000000000000000000" pitchFamily="50" charset="-18"/>
              <a:buChar char="+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useo 700" panose="02000000000000000000" pitchFamily="50" charset="-18"/>
              <a:buChar char="+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useo 700" panose="02000000000000000000" pitchFamily="50" charset="-18"/>
              <a:buChar char="+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useo 700" panose="02000000000000000000" pitchFamily="50" charset="-18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Museo 700" panose="02000000000000000000" pitchFamily="50" charset="-18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pl-PL" sz="1800" dirty="0"/>
          </a:p>
          <a:p>
            <a:pPr algn="just">
              <a:buFont typeface="Arial" panose="020B0604020202020204" pitchFamily="34" charset="0"/>
              <a:buChar char="•"/>
            </a:pPr>
            <a:endParaRPr lang="pl-PL" sz="1800" dirty="0"/>
          </a:p>
          <a:p>
            <a:pPr algn="just">
              <a:buFont typeface="Arial" panose="020B0604020202020204" pitchFamily="34" charset="0"/>
              <a:buChar char="•"/>
            </a:pPr>
            <a:endParaRPr lang="pl-PL" sz="1800" dirty="0"/>
          </a:p>
          <a:p>
            <a:pPr algn="just">
              <a:buFont typeface="Arial" panose="020B0604020202020204" pitchFamily="34" charset="0"/>
              <a:buChar char="•"/>
            </a:pPr>
            <a:endParaRPr lang="pl-PL" sz="1800" dirty="0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5303C39B-BBBE-6C67-4505-93C84F0F87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09" y="9103"/>
            <a:ext cx="1443791" cy="360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7C19757-E61C-F2C5-6AA8-2219EBBB5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05" y="1546891"/>
            <a:ext cx="8708389" cy="4081282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113B5994-348A-A448-41F7-F8AE07BC7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1402" y="4768841"/>
            <a:ext cx="2124792" cy="86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230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atabout">
      <a:dk1>
        <a:srgbClr val="5A348B"/>
      </a:dk1>
      <a:lt1>
        <a:sysClr val="window" lastClr="FFFFFF"/>
      </a:lt1>
      <a:dk2>
        <a:srgbClr val="E83C51"/>
      </a:dk2>
      <a:lt2>
        <a:srgbClr val="FFFFFF"/>
      </a:lt2>
      <a:accent1>
        <a:srgbClr val="5A348B"/>
      </a:accent1>
      <a:accent2>
        <a:srgbClr val="E83C51"/>
      </a:accent2>
      <a:accent3>
        <a:srgbClr val="F9B24F"/>
      </a:accent3>
      <a:accent4>
        <a:srgbClr val="64C2E8"/>
      </a:accent4>
      <a:accent5>
        <a:srgbClr val="4F2153"/>
      </a:accent5>
      <a:accent6>
        <a:srgbClr val="3C3C3B"/>
      </a:accent6>
      <a:hlink>
        <a:srgbClr val="0563C1"/>
      </a:hlink>
      <a:folHlink>
        <a:srgbClr val="954F72"/>
      </a:folHlink>
    </a:clrScheme>
    <a:fontScheme name="Databout">
      <a:majorFont>
        <a:latin typeface="Museo 700"/>
        <a:ea typeface=""/>
        <a:cs typeface=""/>
      </a:majorFont>
      <a:minorFont>
        <a:latin typeface="Museo 300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5790c09d-5b64-4959-95f9-23650bcbd207">4M5JP5TFURRC-618-4380</_dlc_DocId>
    <_dlc_DocIdUrl xmlns="5790c09d-5b64-4959-95f9-23650bcbd207">
      <Url>https://e-plk.plk-sa.pl/ISR/ISRz3/_layouts/15/DocIdRedir.aspx?ID=4M5JP5TFURRC-618-4380</Url>
      <Description>4M5JP5TFURRC-618-4380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62E878698987F45A5FF492175F346EC" ma:contentTypeVersion="0" ma:contentTypeDescription="Utwórz nowy dokument." ma:contentTypeScope="" ma:versionID="ad93402ea475920d44e67514ae1c6807">
  <xsd:schema xmlns:xsd="http://www.w3.org/2001/XMLSchema" xmlns:xs="http://www.w3.org/2001/XMLSchema" xmlns:p="http://schemas.microsoft.com/office/2006/metadata/properties" xmlns:ns2="5790c09d-5b64-4959-95f9-23650bcbd207" targetNamespace="http://schemas.microsoft.com/office/2006/metadata/properties" ma:root="true" ma:fieldsID="967d39d7167160a3f34c95adddba83fb" ns2:_="">
    <xsd:import namespace="5790c09d-5b64-4959-95f9-23650bcbd20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90c09d-5b64-4959-95f9-23650bcbd20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artość identyfikatora dokumentu" ma:description="Wartość identyfikatora dokumentu przypisanego do tego elementu." ma:internalName="_dlc_DocId" ma:readOnly="true">
      <xsd:simpleType>
        <xsd:restriction base="dms:Text"/>
      </xsd:simpleType>
    </xsd:element>
    <xsd:element name="_dlc_DocIdUrl" ma:index="9" nillable="true" ma:displayName="Identyfikator dokumentu" ma:description="Łącze stałe do tego dokumentu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Identyfikator trwały" ma:description="Zachowaj identyfikator podczas dodawania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971460F-A40A-449C-99FA-C5A59FE8321B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5790c09d-5b64-4959-95f9-23650bcbd207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9F8F25B-E222-4586-B5BA-CC459158E0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790c09d-5b64-4959-95f9-23650bcbd2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BDF7355-0C1E-47B7-BC05-5BFF1FFC1812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8D4C9C0A-1EE7-4C75-BF9C-1F8045800F1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4054</TotalTime>
  <Words>972</Words>
  <Application>Microsoft Office PowerPoint</Application>
  <PresentationFormat>Pokaz na ekranie (4:3)</PresentationFormat>
  <Paragraphs>117</Paragraphs>
  <Slides>18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3" baseType="lpstr">
      <vt:lpstr>Arial</vt:lpstr>
      <vt:lpstr>Calibri</vt:lpstr>
      <vt:lpstr>Museo 300</vt:lpstr>
      <vt:lpstr>Museo 700</vt:lpstr>
      <vt:lpstr>Office Theme</vt:lpstr>
      <vt:lpstr>Prezentacja programu PowerPoint</vt:lpstr>
      <vt:lpstr>Konsultacje społeczne</vt:lpstr>
      <vt:lpstr>Zakres projektu</vt:lpstr>
      <vt:lpstr>Korzyści płynące z realizacji Projektu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Opracowanie dokumentacji przedprojektowej dla Projektu    „Zwiększenie przepustowości na odcinku Warszawa Wschodnia – Nasielsk (Kątne/Świercze)”  w ramach projektu  „Prace przygotowawcze dla wybranych projektów”</dc:title>
  <dc:creator>Magdalena Olejnik</dc:creator>
  <cp:lastModifiedBy>Agnieszka Gęsikowska</cp:lastModifiedBy>
  <cp:revision>69</cp:revision>
  <dcterms:created xsi:type="dcterms:W3CDTF">2020-11-30T12:49:49Z</dcterms:created>
  <dcterms:modified xsi:type="dcterms:W3CDTF">2023-03-01T13:55:05Z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0x010100162E878698987F45A5FF492175F346EC</vt:lpwstr>
  </property>
  <property fmtid="{D5CDD505-2E9C-101B-9397-08002B2CF9AE}" pid="3" name="_dlc_DocIdItemGuid">
    <vt:lpwstr>13c86048-9ef7-4d4b-915d-1eb1b9c2545e</vt:lpwstr>
  </property>
</Properties>
</file>